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CB8D-E181-4CD0-8ECF-73F76AB05FC3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E7EE4-DCBC-4107-B08F-D2970BD2EB2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51115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Other conditions may give a somewhat similar appearance to </a:t>
            </a:r>
            <a:r>
              <a:rPr lang="en-US" sz="2400" b="1" dirty="0" err="1" smtClean="0"/>
              <a:t>ascites</a:t>
            </a:r>
            <a:r>
              <a:rPr lang="en-US" sz="2400" b="1" dirty="0" smtClean="0"/>
              <a:t>.</a:t>
            </a:r>
            <a:endParaRPr lang="ar-IQ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77500" lnSpcReduction="20000"/>
          </a:bodyPr>
          <a:lstStyle/>
          <a:p>
            <a:pPr marL="514350" indent="-514350" algn="l" rtl="0">
              <a:buAutoNum type="alphaLcPeriod"/>
            </a:pPr>
            <a:r>
              <a:rPr lang="en-US" dirty="0" err="1" smtClean="0"/>
              <a:t>Intraabdominal</a:t>
            </a:r>
            <a:r>
              <a:rPr lang="en-US" dirty="0" smtClean="0"/>
              <a:t> </a:t>
            </a:r>
            <a:r>
              <a:rPr lang="en-US" dirty="0"/>
              <a:t>hemorrhage may be caused by trauma or anticoagulant poisoning. </a:t>
            </a:r>
          </a:p>
          <a:p>
            <a:pPr marL="514350" indent="-514350" algn="l" rtl="0">
              <a:buAutoNum type="alphaLcPeriod"/>
            </a:pPr>
            <a:r>
              <a:rPr lang="en-US" dirty="0" smtClean="0"/>
              <a:t>Effusion </a:t>
            </a:r>
            <a:r>
              <a:rPr lang="en-US" dirty="0"/>
              <a:t>of fluid may be associated with peritonitis with loss of detail within the abdomen, either localized or generalized, but the abdomen is not distended. </a:t>
            </a:r>
            <a:endParaRPr lang="en-US" dirty="0" smtClean="0"/>
          </a:p>
          <a:p>
            <a:pPr marL="514350" indent="-514350" algn="l" rtl="0">
              <a:buAutoNum type="alphaLcPeriod"/>
            </a:pPr>
            <a:r>
              <a:rPr lang="en-US" dirty="0" smtClean="0"/>
              <a:t>Metastatic </a:t>
            </a:r>
            <a:r>
              <a:rPr lang="en-US" dirty="0"/>
              <a:t>seeding of </a:t>
            </a:r>
            <a:r>
              <a:rPr lang="en-US" dirty="0" err="1"/>
              <a:t>neoplasms</a:t>
            </a:r>
            <a:r>
              <a:rPr lang="en-US" dirty="0"/>
              <a:t> may cause loss of </a:t>
            </a:r>
            <a:r>
              <a:rPr lang="en-US" dirty="0" err="1"/>
              <a:t>intraabdominal</a:t>
            </a:r>
            <a:r>
              <a:rPr lang="en-US" dirty="0"/>
              <a:t> detail and be associated with effusion. </a:t>
            </a:r>
            <a:endParaRPr lang="en-US" dirty="0" smtClean="0"/>
          </a:p>
          <a:p>
            <a:pPr marL="514350" indent="-514350" algn="l" rtl="0">
              <a:buAutoNum type="alphaLcPeriod"/>
            </a:pPr>
            <a:r>
              <a:rPr lang="en-US" dirty="0" smtClean="0"/>
              <a:t>Emaciation </a:t>
            </a:r>
            <a:r>
              <a:rPr lang="en-US" dirty="0"/>
              <a:t>causes loss of </a:t>
            </a:r>
            <a:r>
              <a:rPr lang="en-US" dirty="0" err="1"/>
              <a:t>intraabdominal</a:t>
            </a:r>
            <a:r>
              <a:rPr lang="en-US" dirty="0"/>
              <a:t> detail because of fat depletion. </a:t>
            </a:r>
            <a:endParaRPr lang="en-US" dirty="0" smtClean="0"/>
          </a:p>
          <a:p>
            <a:pPr marL="514350" indent="-514350" algn="l" rtl="0">
              <a:buAutoNum type="alphaLcPeriod"/>
            </a:pPr>
            <a:r>
              <a:rPr lang="en-US" dirty="0" smtClean="0"/>
              <a:t>Young </a:t>
            </a:r>
            <a:r>
              <a:rPr lang="en-US" dirty="0"/>
              <a:t>animals lack </a:t>
            </a:r>
            <a:r>
              <a:rPr lang="en-US" dirty="0" err="1"/>
              <a:t>intraabdominal</a:t>
            </a:r>
            <a:r>
              <a:rPr lang="en-US" dirty="0"/>
              <a:t> fat and thus show poor </a:t>
            </a:r>
            <a:r>
              <a:rPr lang="en-US" dirty="0" err="1"/>
              <a:t>intraabdominal</a:t>
            </a:r>
            <a:r>
              <a:rPr lang="en-US" dirty="0"/>
              <a:t> detail. </a:t>
            </a:r>
            <a:endParaRPr lang="en-US" dirty="0" smtClean="0"/>
          </a:p>
          <a:p>
            <a:pPr marL="514350" indent="-514350" algn="l" rtl="0">
              <a:buAutoNum type="alphaLcPeriod"/>
            </a:pPr>
            <a:r>
              <a:rPr lang="en-US" dirty="0" smtClean="0"/>
              <a:t>Care </a:t>
            </a:r>
            <a:r>
              <a:rPr lang="en-US" dirty="0"/>
              <a:t>should be taken not to mistake a </a:t>
            </a:r>
            <a:r>
              <a:rPr lang="en-US" dirty="0" err="1"/>
              <a:t>fluidfilled</a:t>
            </a:r>
            <a:r>
              <a:rPr lang="en-US" dirty="0"/>
              <a:t> </a:t>
            </a:r>
            <a:r>
              <a:rPr lang="en-US" dirty="0" err="1"/>
              <a:t>viscus</a:t>
            </a:r>
            <a:r>
              <a:rPr lang="en-US" dirty="0"/>
              <a:t> for </a:t>
            </a:r>
            <a:r>
              <a:rPr lang="en-US" dirty="0" err="1"/>
              <a:t>ascites</a:t>
            </a:r>
            <a:r>
              <a:rPr lang="en-US" dirty="0"/>
              <a:t>. A grossly distended bladder can extend very far cranially into the abdomen</a:t>
            </a:r>
            <a:r>
              <a:rPr lang="en-US" dirty="0" smtClean="0"/>
              <a:t>. </a:t>
            </a:r>
            <a:r>
              <a:rPr lang="en-US" dirty="0"/>
              <a:t>An enlarged </a:t>
            </a:r>
            <a:r>
              <a:rPr lang="en-US" dirty="0" err="1"/>
              <a:t>viscus</a:t>
            </a:r>
            <a:r>
              <a:rPr lang="en-US" dirty="0"/>
              <a:t> will displace adjacent organs (Figure 2-3, C). </a:t>
            </a: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Notice: Small </a:t>
            </a:r>
            <a:r>
              <a:rPr lang="en-US" dirty="0"/>
              <a:t>amounts of fluid can be difficult to demonstrate </a:t>
            </a:r>
            <a:r>
              <a:rPr lang="en-US" dirty="0" err="1"/>
              <a:t>radiographically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5286388"/>
            <a:ext cx="8401080" cy="1571612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/>
              <a:t>C, This neutered male 15-year-old cat has a grossly </a:t>
            </a:r>
            <a:r>
              <a:rPr lang="en-US" b="1" dirty="0" smtClean="0"/>
              <a:t>distended </a:t>
            </a:r>
            <a:r>
              <a:rPr lang="en-US" dirty="0" smtClean="0"/>
              <a:t>bladder</a:t>
            </a:r>
            <a:r>
              <a:rPr lang="en-US" dirty="0"/>
              <a:t>.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/>
              <a:t>cranial and dorsal displacement of the intestines distinguishes it from </a:t>
            </a:r>
            <a:r>
              <a:rPr lang="en-US" dirty="0" err="1"/>
              <a:t>ascites</a:t>
            </a:r>
            <a:r>
              <a:rPr lang="en-US" dirty="0"/>
              <a:t>.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922" t="16601" r="28074" b="21875"/>
          <a:stretch>
            <a:fillRect/>
          </a:stretch>
        </p:blipFill>
        <p:spPr bwMode="auto">
          <a:xfrm>
            <a:off x="357158" y="0"/>
            <a:ext cx="821192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3829048" cy="5825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3. Peritonitis</a:t>
            </a:r>
            <a:r>
              <a:rPr lang="en-US" b="1" dirty="0"/>
              <a:t>.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14356"/>
            <a:ext cx="9001156" cy="6143644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/>
              <a:t>Peritonitis</a:t>
            </a:r>
            <a:r>
              <a:rPr lang="en-US" dirty="0"/>
              <a:t> is inflammation of the peritoneum. It may result from infection, rupture of an abdominal organ, trauma, or a penetrating wound of the abdominal wall. It may be secondary to pancreatitis or pancreatic </a:t>
            </a:r>
            <a:r>
              <a:rPr lang="en-US" dirty="0" err="1" smtClean="0"/>
              <a:t>neoplasia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Peritonitis </a:t>
            </a:r>
            <a:r>
              <a:rPr lang="en-US" dirty="0"/>
              <a:t>causes loss of the sharp outline of the abdominal organs so that the abdomen in the affected area appears </a:t>
            </a:r>
            <a:r>
              <a:rPr lang="en-US" dirty="0" smtClean="0"/>
              <a:t>hazy. </a:t>
            </a:r>
            <a:r>
              <a:rPr lang="en-US" dirty="0" err="1"/>
              <a:t>Serosal</a:t>
            </a:r>
            <a:r>
              <a:rPr lang="en-US" dirty="0"/>
              <a:t> surfaces are not clearly seen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Large </a:t>
            </a:r>
            <a:r>
              <a:rPr lang="en-US" dirty="0"/>
              <a:t>amounts of fluid produce a homogeneous opacity.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Small </a:t>
            </a:r>
            <a:r>
              <a:rPr lang="en-US" dirty="0"/>
              <a:t>irregular areas of increased opacity (</a:t>
            </a:r>
            <a:r>
              <a:rPr lang="en-US" dirty="0" smtClean="0"/>
              <a:t>mottling</a:t>
            </a:r>
            <a:r>
              <a:rPr lang="ar-IQ" dirty="0" smtClean="0"/>
              <a:t>تبقع </a:t>
            </a:r>
            <a:r>
              <a:rPr lang="en-US" dirty="0" smtClean="0"/>
              <a:t>) </a:t>
            </a:r>
            <a:r>
              <a:rPr lang="en-US" dirty="0"/>
              <a:t>are often evident as a result of an irregular distribution of small amounts of fluid. There may be associated adhesions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42876" y="0"/>
            <a:ext cx="6072198" cy="51115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Peritonitis may be localized or generalized.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00042"/>
            <a:ext cx="6143668" cy="2643205"/>
          </a:xfrm>
        </p:spPr>
        <p:txBody>
          <a:bodyPr>
            <a:normAutofit fontScale="70000" lnSpcReduction="20000"/>
          </a:bodyPr>
          <a:lstStyle/>
          <a:p>
            <a:pPr marL="514350" indent="-514350" algn="l" rtl="0">
              <a:buAutoNum type="alphaLcPeriod"/>
            </a:pPr>
            <a:r>
              <a:rPr lang="en-US" dirty="0" smtClean="0"/>
              <a:t>If </a:t>
            </a:r>
            <a:r>
              <a:rPr lang="en-US" dirty="0"/>
              <a:t>it is localized, only those structures in the affected area will lose their radiographic sharpness. </a:t>
            </a:r>
            <a:endParaRPr lang="en-US" dirty="0" smtClean="0"/>
          </a:p>
          <a:p>
            <a:pPr marL="514350" indent="-514350" algn="l" rtl="0">
              <a:buAutoNum type="alphaLcPeriod"/>
            </a:pPr>
            <a:r>
              <a:rPr lang="en-US" dirty="0" smtClean="0"/>
              <a:t>If </a:t>
            </a:r>
            <a:r>
              <a:rPr lang="en-US" dirty="0"/>
              <a:t>it is generalized, there is a widespread haziness of the abdomen. Abdominal </a:t>
            </a:r>
            <a:r>
              <a:rPr lang="en-US" dirty="0" err="1"/>
              <a:t>carcinomatosis</a:t>
            </a:r>
            <a:r>
              <a:rPr lang="en-US" dirty="0"/>
              <a:t> or metastatic </a:t>
            </a:r>
            <a:r>
              <a:rPr lang="en-US" dirty="0" err="1"/>
              <a:t>neoplasia</a:t>
            </a:r>
            <a:r>
              <a:rPr lang="en-US" dirty="0"/>
              <a:t> produces a picture similar to peritonitis. A nodular or granular pattern may be seen (Figure 2-4, A to G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4861" t="34375" r="5527" b="14843"/>
          <a:stretch>
            <a:fillRect/>
          </a:stretch>
        </p:blipFill>
        <p:spPr bwMode="auto">
          <a:xfrm>
            <a:off x="428596" y="3143248"/>
            <a:ext cx="8286776" cy="297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15959" t="26562" r="47804" b="24609"/>
          <a:stretch>
            <a:fillRect/>
          </a:stretch>
        </p:blipFill>
        <p:spPr bwMode="auto">
          <a:xfrm>
            <a:off x="6126459" y="571480"/>
            <a:ext cx="301754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0" y="60722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Loss of </a:t>
            </a:r>
            <a:r>
              <a:rPr lang="en-US" sz="2000" b="1" dirty="0" err="1"/>
              <a:t>intraabdominal</a:t>
            </a:r>
            <a:r>
              <a:rPr lang="en-US" sz="2000" b="1" dirty="0"/>
              <a:t> detail in the </a:t>
            </a:r>
            <a:r>
              <a:rPr lang="en-US" sz="2000" b="1" dirty="0" err="1"/>
              <a:t>midabdomen</a:t>
            </a:r>
            <a:r>
              <a:rPr lang="en-US" sz="2000" b="1" dirty="0"/>
              <a:t> as a result of peritonitis.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In cats, </a:t>
            </a:r>
            <a:r>
              <a:rPr lang="en-US" dirty="0" err="1"/>
              <a:t>steatitis</a:t>
            </a:r>
            <a:r>
              <a:rPr lang="en-US" dirty="0"/>
              <a:t> may cause peritonitis with loss of detail in areas with accumulations of fat—the </a:t>
            </a:r>
            <a:r>
              <a:rPr lang="en-US" dirty="0" err="1"/>
              <a:t>falciform</a:t>
            </a:r>
            <a:r>
              <a:rPr lang="en-US" dirty="0"/>
              <a:t> ligament, the </a:t>
            </a:r>
            <a:r>
              <a:rPr lang="en-US" dirty="0" err="1"/>
              <a:t>perirenal</a:t>
            </a:r>
            <a:r>
              <a:rPr lang="en-US" dirty="0"/>
              <a:t> areas, and the inguinal and </a:t>
            </a:r>
            <a:r>
              <a:rPr lang="en-US" dirty="0" err="1"/>
              <a:t>sublumbar</a:t>
            </a:r>
            <a:r>
              <a:rPr lang="en-US" dirty="0"/>
              <a:t> regions.</a:t>
            </a:r>
          </a:p>
          <a:p>
            <a:r>
              <a:rPr lang="ar-IQ" dirty="0"/>
              <a:t>في القطط، قد يسبب الالتهاب </a:t>
            </a:r>
            <a:r>
              <a:rPr lang="ar-IQ" dirty="0" err="1"/>
              <a:t>الدهني</a:t>
            </a:r>
            <a:r>
              <a:rPr lang="ar-IQ" dirty="0"/>
              <a:t> التهاب </a:t>
            </a:r>
            <a:r>
              <a:rPr lang="ar-IQ" dirty="0" err="1" smtClean="0"/>
              <a:t>البريتون</a:t>
            </a:r>
            <a:r>
              <a:rPr lang="ar-IQ" dirty="0" smtClean="0"/>
              <a:t> </a:t>
            </a:r>
            <a:r>
              <a:rPr lang="ar-IQ" dirty="0"/>
              <a:t>مع فقدان التفاصيل في المناطق التي تتراكم فيها الدهون - الرباط </a:t>
            </a:r>
            <a:r>
              <a:rPr lang="ar-IQ" dirty="0" err="1"/>
              <a:t>المنجلي</a:t>
            </a:r>
            <a:r>
              <a:rPr lang="ar-IQ" dirty="0"/>
              <a:t>، والمناطق المحيطة بالكلية، والمناطق </a:t>
            </a:r>
            <a:r>
              <a:rPr lang="ar-IQ" dirty="0" err="1"/>
              <a:t>الأربية</a:t>
            </a:r>
            <a:r>
              <a:rPr lang="ar-IQ" dirty="0"/>
              <a:t> وتحت القطنية.</a:t>
            </a:r>
            <a:endParaRPr lang="en-US" dirty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4686304" cy="582594"/>
          </a:xfrm>
        </p:spPr>
        <p:txBody>
          <a:bodyPr>
            <a:normAutofit/>
          </a:bodyPr>
          <a:lstStyle/>
          <a:p>
            <a:r>
              <a:rPr lang="en-US" sz="2800" b="1" dirty="0"/>
              <a:t>Free Gas in the Abdomen</a:t>
            </a:r>
            <a:r>
              <a:rPr lang="en-US" sz="2800" dirty="0"/>
              <a:t>. 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/>
              <a:t>Free gas (air) may be seen in the abdomen for up to 4 weeks after </a:t>
            </a:r>
            <a:r>
              <a:rPr lang="en-US" dirty="0" err="1"/>
              <a:t>laparotomy</a:t>
            </a:r>
            <a:r>
              <a:rPr lang="en-US" dirty="0"/>
              <a:t>. </a:t>
            </a:r>
            <a:r>
              <a:rPr lang="en-US" dirty="0" err="1"/>
              <a:t>Intraabdominal</a:t>
            </a:r>
            <a:r>
              <a:rPr lang="en-US" dirty="0"/>
              <a:t> gas may also be the result of a penetrating wound through the abdominal wall or rupture of a </a:t>
            </a:r>
            <a:r>
              <a:rPr lang="en-US" dirty="0" err="1"/>
              <a:t>viscus</a:t>
            </a:r>
            <a:r>
              <a:rPr lang="en-US" dirty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/>
              <a:t>Radiologic Signs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gas usually has an irregular distribution and does not conform to the shape of normal gastrointestinal gas</a:t>
            </a:r>
            <a:r>
              <a:rPr lang="en-US" dirty="0" smtClean="0"/>
              <a:t>.</a:t>
            </a:r>
          </a:p>
          <a:p>
            <a:pPr marL="514350" indent="-514350" algn="l" rtl="0">
              <a:buAutoNum type="arabicPeriod"/>
            </a:pPr>
            <a:endParaRPr lang="en-US" dirty="0" smtClean="0"/>
          </a:p>
          <a:p>
            <a:pPr marL="514350" indent="-514350" algn="l" rtl="0">
              <a:buFont typeface="Arial" pitchFamily="34" charset="0"/>
              <a:buAutoNum type="arabicPeriod"/>
            </a:pPr>
            <a:r>
              <a:rPr lang="en-US" dirty="0" smtClean="0"/>
              <a:t>Small </a:t>
            </a:r>
            <a:r>
              <a:rPr lang="en-US" dirty="0"/>
              <a:t>bubbles trapped between bowel segments may be seen as arrow-like shapes or as triangles</a:t>
            </a:r>
            <a:r>
              <a:rPr lang="en-US" dirty="0" smtClean="0"/>
              <a:t>.</a:t>
            </a:r>
          </a:p>
          <a:p>
            <a:pPr marL="514350" indent="-514350" algn="l" rtl="0">
              <a:buFont typeface="Arial" pitchFamily="34" charset="0"/>
              <a:buAutoNum type="arabicPeriod"/>
            </a:pPr>
            <a:endParaRPr lang="en-US" dirty="0" smtClean="0"/>
          </a:p>
          <a:p>
            <a:pPr marL="514350" indent="-514350" algn="l" rtl="0">
              <a:buFont typeface="Arial" pitchFamily="34" charset="0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position of free gas changes according to changes in posture of the animal. A small amount of gas may easily be missed, especially if it is superimposed on part of the intestinal tract</a:t>
            </a:r>
            <a:r>
              <a:rPr lang="en-US" dirty="0" smtClean="0"/>
              <a:t> </a:t>
            </a:r>
          </a:p>
          <a:p>
            <a:pPr marL="514350" indent="-514350" algn="l" rtl="0">
              <a:buFont typeface="Arial" pitchFamily="34" charset="0"/>
              <a:buAutoNum type="arabicPeriod"/>
            </a:pPr>
            <a:endParaRPr lang="en-US" dirty="0" smtClean="0"/>
          </a:p>
          <a:p>
            <a:pPr marL="514350" indent="-514350" algn="l" rtl="0">
              <a:buFont typeface="Arial" pitchFamily="34" charset="0"/>
              <a:buAutoNum type="arabicPeriod"/>
            </a:pPr>
            <a:r>
              <a:rPr lang="en-US" dirty="0" smtClean="0"/>
              <a:t>Free </a:t>
            </a:r>
            <a:r>
              <a:rPr lang="en-US" dirty="0"/>
              <a:t>gas may outline the liver and be seen between the diaphragm and the liver. It may outline the stomach and the ventral border of the kidneys. </a:t>
            </a:r>
          </a:p>
          <a:p>
            <a:pPr marL="514350" indent="-514350" algn="l" rtl="0">
              <a:buFont typeface="Arial" pitchFamily="34" charset="0"/>
              <a:buAutoNum type="arabicPeriod"/>
            </a:pPr>
            <a:endParaRPr lang="en-US" dirty="0"/>
          </a:p>
          <a:p>
            <a:pPr marL="514350" indent="-514350" algn="l" rtl="0">
              <a:buFont typeface="Arial" pitchFamily="34" charset="0"/>
              <a:buAutoNum type="arabicPeriod"/>
            </a:pPr>
            <a:r>
              <a:rPr lang="en-US" dirty="0"/>
              <a:t>5. Free gas in the abdomen may be demonstrated on a </a:t>
            </a:r>
            <a:r>
              <a:rPr lang="en-US" dirty="0" err="1"/>
              <a:t>ventrodorsal</a:t>
            </a:r>
            <a:r>
              <a:rPr lang="en-US" dirty="0"/>
              <a:t> view with the animal placed in left lateral </a:t>
            </a:r>
            <a:r>
              <a:rPr lang="en-US" dirty="0" err="1"/>
              <a:t>recumbency</a:t>
            </a:r>
            <a:r>
              <a:rPr lang="en-US" dirty="0"/>
              <a:t> and using a horizontal beam (</a:t>
            </a:r>
            <a:r>
              <a:rPr lang="en-US" dirty="0" err="1"/>
              <a:t>decubitus</a:t>
            </a:r>
            <a:r>
              <a:rPr lang="en-US" dirty="0"/>
              <a:t> position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00" t="27233" r="46400" b="18696"/>
          <a:stretch>
            <a:fillRect/>
          </a:stretch>
        </p:blipFill>
        <p:spPr bwMode="auto">
          <a:xfrm>
            <a:off x="785786" y="0"/>
            <a:ext cx="6500858" cy="51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5286388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A lateral abdominal </a:t>
            </a:r>
            <a:r>
              <a:rPr lang="en-US" sz="2400" dirty="0" smtClean="0"/>
              <a:t>radiograph shows </a:t>
            </a:r>
            <a:r>
              <a:rPr lang="en-US" sz="2400" dirty="0"/>
              <a:t>poor </a:t>
            </a:r>
            <a:r>
              <a:rPr lang="en-US" sz="2400" dirty="0" err="1"/>
              <a:t>serosal</a:t>
            </a:r>
            <a:r>
              <a:rPr lang="en-US" sz="2400" dirty="0"/>
              <a:t> detail in the </a:t>
            </a:r>
            <a:r>
              <a:rPr lang="en-US" sz="2400" dirty="0" err="1"/>
              <a:t>midabdomen</a:t>
            </a:r>
            <a:r>
              <a:rPr lang="en-US" sz="2400" dirty="0"/>
              <a:t> caudal to the stomach. The small intestine is displaced ventrally and caudally.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939784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/>
              <a:t>Abnormalities</a:t>
            </a:r>
            <a:br>
              <a:rPr lang="en-US" sz="3200" b="1" dirty="0" smtClean="0"/>
            </a:br>
            <a:r>
              <a:rPr lang="en-US" sz="3200" b="1" dirty="0" smtClean="0"/>
              <a:t>1. Abdominal </a:t>
            </a:r>
            <a:r>
              <a:rPr lang="en-US" sz="3200" b="1" dirty="0"/>
              <a:t>Masses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 Masses within the abdominal cavity are from enlargements of one or more of the </a:t>
            </a:r>
            <a:r>
              <a:rPr lang="en-US" dirty="0" err="1"/>
              <a:t>intraabdominal</a:t>
            </a:r>
            <a:r>
              <a:rPr lang="en-US" dirty="0"/>
              <a:t> structures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Enlargement of an organ may be </a:t>
            </a:r>
            <a:r>
              <a:rPr lang="en-US" dirty="0" smtClean="0"/>
              <a:t>physiologic </a:t>
            </a:r>
            <a:r>
              <a:rPr lang="en-US" dirty="0"/>
              <a:t>or pathologic processes. </a:t>
            </a:r>
            <a:endParaRPr lang="en-US" dirty="0" smtClean="0"/>
          </a:p>
          <a:p>
            <a:pPr algn="l" rtl="0"/>
            <a:r>
              <a:rPr lang="en-US" b="1" dirty="0" smtClean="0"/>
              <a:t>Physiologic:</a:t>
            </a:r>
            <a:r>
              <a:rPr lang="en-US" dirty="0" smtClean="0"/>
              <a:t> </a:t>
            </a:r>
            <a:r>
              <a:rPr lang="en-US" dirty="0"/>
              <a:t>Distention of the stomach after eating, enlargement of the uterus during pregnancy, and enlargement of the spleen during barbiturate anesthesia </a:t>
            </a:r>
            <a:endParaRPr lang="en-US" dirty="0" smtClean="0"/>
          </a:p>
          <a:p>
            <a:pPr algn="l" rtl="0"/>
            <a:r>
              <a:rPr lang="en-US" b="1" dirty="0" smtClean="0"/>
              <a:t>Pathologic:</a:t>
            </a:r>
            <a:r>
              <a:rPr lang="en-US" dirty="0" smtClean="0"/>
              <a:t> </a:t>
            </a:r>
            <a:r>
              <a:rPr lang="en-US" dirty="0"/>
              <a:t>inflammatory processes; abscess or cyst formation; hematoma, torsion, obstruction; or </a:t>
            </a:r>
            <a:r>
              <a:rPr lang="en-US" dirty="0" err="1"/>
              <a:t>neoplasia</a:t>
            </a: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35798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A mass can usually be identified on a plain radiograph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If there is accompanying fluid, it should be removed and another radiograph made so that the mass may be more accurately identified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Some estimation of the origin of a mass may be gained from its position and from the manner and degree of displacement of other organs.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Organs </a:t>
            </a:r>
            <a:r>
              <a:rPr lang="en-US" dirty="0"/>
              <a:t>amenable to displacement are the stomach, the small and large intestines, the spleen, the uterus, the bladder, and to a lesser extent the kidneys.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Movable </a:t>
            </a:r>
            <a:r>
              <a:rPr lang="en-US" dirty="0"/>
              <a:t>organs will be displaced in a direction away from the mass. Such displacements often permit the examiner to suggest which structure is enlarged. For example, an enlarged liver displaces the stomach caudally and dorsally.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42908" y="214290"/>
            <a:ext cx="8929750" cy="64294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err="1"/>
              <a:t>Sublumbar</a:t>
            </a:r>
            <a:r>
              <a:rPr lang="en-US" b="1" dirty="0"/>
              <a:t> masses can be seen on lateral views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They </a:t>
            </a:r>
            <a:r>
              <a:rPr lang="en-US" dirty="0"/>
              <a:t>may be caused by enlarged medial iliac (</a:t>
            </a:r>
            <a:r>
              <a:rPr lang="en-US" dirty="0" err="1"/>
              <a:t>sublumbar</a:t>
            </a:r>
            <a:r>
              <a:rPr lang="en-US" dirty="0"/>
              <a:t>) lymph nodes, enlarged renal silhouettes, </a:t>
            </a:r>
            <a:r>
              <a:rPr lang="en-US" dirty="0" err="1"/>
              <a:t>ureteral</a:t>
            </a:r>
            <a:r>
              <a:rPr lang="en-US" dirty="0"/>
              <a:t> rupture with accumulation of urine, hemorrhage, abscess formation, </a:t>
            </a:r>
            <a:r>
              <a:rPr lang="en-US" dirty="0" err="1"/>
              <a:t>adrenomegaly</a:t>
            </a:r>
            <a:r>
              <a:rPr lang="en-US" dirty="0"/>
              <a:t>, infection, or </a:t>
            </a:r>
            <a:r>
              <a:rPr lang="en-US" dirty="0" err="1"/>
              <a:t>neoplasia</a:t>
            </a:r>
            <a:r>
              <a:rPr lang="en-US" dirty="0"/>
              <a:t> of vertebrae or </a:t>
            </a:r>
            <a:r>
              <a:rPr lang="en-US" dirty="0" err="1"/>
              <a:t>sublumbar</a:t>
            </a:r>
            <a:r>
              <a:rPr lang="en-US" dirty="0"/>
              <a:t> structures.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They </a:t>
            </a:r>
            <a:r>
              <a:rPr lang="en-US" dirty="0"/>
              <a:t>displace the adjacent abdominal organs ventrally. Enlarged lymph nodes may present as </a:t>
            </a:r>
            <a:r>
              <a:rPr lang="en-US" dirty="0" err="1"/>
              <a:t>intraabdominal</a:t>
            </a:r>
            <a:r>
              <a:rPr lang="en-US" dirty="0"/>
              <a:t> masses in other locations (Figure 2-2, A to E).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9766" t="15625" r="29721" b="13085"/>
          <a:stretch>
            <a:fillRect/>
          </a:stretch>
        </p:blipFill>
        <p:spPr bwMode="auto">
          <a:xfrm>
            <a:off x="4786313" y="3400270"/>
            <a:ext cx="4357687" cy="345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0351" t="15820" r="29685" b="22656"/>
          <a:stretch>
            <a:fillRect/>
          </a:stretch>
        </p:blipFill>
        <p:spPr bwMode="auto">
          <a:xfrm>
            <a:off x="4714876" y="71413"/>
            <a:ext cx="4429124" cy="30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0" y="3811012"/>
            <a:ext cx="4714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Abdominal mass. This 12-year-old crossbred </a:t>
            </a:r>
            <a:r>
              <a:rPr lang="en-US" sz="2400" dirty="0" smtClean="0"/>
              <a:t>dog presented </a:t>
            </a:r>
            <a:r>
              <a:rPr lang="en-US" sz="2400" dirty="0"/>
              <a:t>with a swollen abdomen. The </a:t>
            </a:r>
            <a:r>
              <a:rPr lang="en-US" sz="2400" dirty="0" smtClean="0"/>
              <a:t>tentative clinical </a:t>
            </a:r>
            <a:r>
              <a:rPr lang="en-US" sz="2400" dirty="0"/>
              <a:t>diagnosis was </a:t>
            </a:r>
            <a:r>
              <a:rPr lang="en-US" sz="2400" dirty="0" err="1"/>
              <a:t>ascites</a:t>
            </a:r>
            <a:r>
              <a:rPr lang="en-US" sz="2400" dirty="0"/>
              <a:t>. The abdominal organs are displaced cranially and dorsally by a large mass. The mass has a fat </a:t>
            </a:r>
            <a:r>
              <a:rPr lang="en-US" sz="2400" dirty="0" smtClean="0"/>
              <a:t>opacity. The </a:t>
            </a:r>
            <a:r>
              <a:rPr lang="en-US" sz="2400" dirty="0"/>
              <a:t>mass was a </a:t>
            </a:r>
            <a:r>
              <a:rPr lang="en-US" sz="2400" dirty="0" err="1"/>
              <a:t>lipoma</a:t>
            </a:r>
            <a:r>
              <a:rPr lang="en-US" sz="2400" dirty="0"/>
              <a:t>.</a:t>
            </a:r>
            <a:endParaRPr lang="ar-IQ" sz="2400" dirty="0"/>
          </a:p>
        </p:txBody>
      </p:sp>
      <p:sp>
        <p:nvSpPr>
          <p:cNvPr id="7" name="مستطيل 6"/>
          <p:cNvSpPr/>
          <p:nvPr/>
        </p:nvSpPr>
        <p:spPr>
          <a:xfrm>
            <a:off x="0" y="214290"/>
            <a:ext cx="4929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A and B, An 11-year-old Collie crossbred dog with abdominal swelling. The intestines are displaced dorsally, caudally,</a:t>
            </a:r>
          </a:p>
          <a:p>
            <a:pPr algn="l" rtl="0"/>
            <a:r>
              <a:rPr lang="en-US" sz="2800" dirty="0"/>
              <a:t>and laterally by a mass involving the </a:t>
            </a:r>
            <a:r>
              <a:rPr lang="en-US" sz="2800" dirty="0" err="1"/>
              <a:t>midbody</a:t>
            </a:r>
            <a:r>
              <a:rPr lang="en-US" sz="2800" dirty="0"/>
              <a:t> of the spleen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5643602" cy="725470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/>
              <a:t>2. </a:t>
            </a:r>
            <a:r>
              <a:rPr lang="en-US" sz="3600" b="1" dirty="0" err="1" smtClean="0"/>
              <a:t>Intraperitoneal</a:t>
            </a:r>
            <a:r>
              <a:rPr lang="en-US" sz="3600" b="1" dirty="0" smtClean="0"/>
              <a:t> </a:t>
            </a:r>
            <a:r>
              <a:rPr lang="en-US" sz="3600" b="1" dirty="0"/>
              <a:t>Fluid.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err="1"/>
              <a:t>Intraperitoneal</a:t>
            </a:r>
            <a:r>
              <a:rPr lang="en-US" b="1" dirty="0"/>
              <a:t> fluid </a:t>
            </a:r>
            <a:r>
              <a:rPr lang="en-US" dirty="0"/>
              <a:t>may be </a:t>
            </a:r>
            <a:r>
              <a:rPr lang="en-US" dirty="0" err="1"/>
              <a:t>exudative</a:t>
            </a:r>
            <a:r>
              <a:rPr lang="en-US" dirty="0"/>
              <a:t> or </a:t>
            </a:r>
            <a:r>
              <a:rPr lang="en-US" dirty="0" err="1"/>
              <a:t>transudative</a:t>
            </a:r>
            <a:r>
              <a:rPr lang="en-US" dirty="0"/>
              <a:t> in origin, or it may be blood, </a:t>
            </a:r>
            <a:r>
              <a:rPr lang="en-US" dirty="0" err="1"/>
              <a:t>chyle</a:t>
            </a:r>
            <a:r>
              <a:rPr lang="en-US" dirty="0"/>
              <a:t>, urine, or bile.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 err="1" smtClean="0"/>
              <a:t>Ascites</a:t>
            </a:r>
            <a:r>
              <a:rPr lang="en-US" dirty="0" smtClean="0"/>
              <a:t> </a:t>
            </a:r>
            <a:r>
              <a:rPr lang="en-US" dirty="0"/>
              <a:t>is defined as an effusion and accumulation of serous fluid in the peritoneal cavity.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Common </a:t>
            </a:r>
            <a:r>
              <a:rPr lang="en-US" b="1" dirty="0"/>
              <a:t>causes of </a:t>
            </a:r>
            <a:r>
              <a:rPr lang="en-US" b="1" dirty="0" err="1"/>
              <a:t>ascites</a:t>
            </a:r>
            <a:r>
              <a:rPr lang="en-US" b="1" dirty="0"/>
              <a:t> </a:t>
            </a:r>
            <a:r>
              <a:rPr lang="en-US" dirty="0"/>
              <a:t>are congestive heart failure, liver abnormalities, renal disease, </a:t>
            </a:r>
            <a:r>
              <a:rPr lang="en-US" dirty="0" err="1"/>
              <a:t>hypoproteinemia</a:t>
            </a:r>
            <a:r>
              <a:rPr lang="en-US" dirty="0"/>
              <a:t>, peritonitis, and abdominal </a:t>
            </a:r>
            <a:r>
              <a:rPr lang="en-US" dirty="0" err="1"/>
              <a:t>neoplasia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dirty="0" err="1"/>
              <a:t>ascites</a:t>
            </a:r>
            <a:r>
              <a:rPr lang="en-US" dirty="0"/>
              <a:t> is used colloquially </a:t>
            </a:r>
            <a:r>
              <a:rPr lang="en-US" dirty="0" smtClean="0"/>
              <a:t> </a:t>
            </a:r>
            <a:r>
              <a:rPr lang="ar-IQ" dirty="0" smtClean="0"/>
              <a:t>بالعامية</a:t>
            </a:r>
            <a:r>
              <a:rPr lang="en-US" dirty="0" smtClean="0"/>
              <a:t>to </a:t>
            </a:r>
            <a:r>
              <a:rPr lang="en-US" dirty="0"/>
              <a:t>describe the presence of any fluid in the abdominal cavity.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590075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Radiologic Signs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5929354"/>
          </a:xfrm>
        </p:spPr>
        <p:txBody>
          <a:bodyPr>
            <a:normAutofit fontScale="85000" lnSpcReduction="20000"/>
          </a:bodyPr>
          <a:lstStyle/>
          <a:p>
            <a:pPr marL="514350" indent="-514350" algn="l" rtl="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abdomen appears </a:t>
            </a:r>
            <a:r>
              <a:rPr lang="en-US" b="1" dirty="0"/>
              <a:t>more </a:t>
            </a:r>
            <a:r>
              <a:rPr lang="en-US" b="1" dirty="0" err="1"/>
              <a:t>radiopaque</a:t>
            </a:r>
            <a:r>
              <a:rPr lang="en-US" dirty="0"/>
              <a:t> than normal. Its overall </a:t>
            </a:r>
            <a:r>
              <a:rPr lang="en-US" b="1" dirty="0"/>
              <a:t>hazy </a:t>
            </a:r>
            <a:r>
              <a:rPr lang="ar-IQ" b="1" dirty="0" smtClean="0"/>
              <a:t>ضبابي</a:t>
            </a:r>
            <a:r>
              <a:rPr lang="en-US" b="1" dirty="0" smtClean="0"/>
              <a:t>appearance </a:t>
            </a:r>
            <a:r>
              <a:rPr lang="en-US" dirty="0"/>
              <a:t>makes the radiograph appear as if it were underexposed. </a:t>
            </a:r>
            <a:r>
              <a:rPr lang="en-US" i="1" dirty="0"/>
              <a:t>Clear visualization of the vertebral column indicates the exposure to be adequate</a:t>
            </a:r>
            <a:r>
              <a:rPr lang="en-US" dirty="0" smtClean="0"/>
              <a:t>.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2. The </a:t>
            </a:r>
            <a:r>
              <a:rPr lang="en-US" b="1" dirty="0"/>
              <a:t>increased opacity is widely distributed </a:t>
            </a:r>
            <a:r>
              <a:rPr lang="en-US" dirty="0"/>
              <a:t>throughout the abdomen, causing </a:t>
            </a:r>
            <a:r>
              <a:rPr lang="en-US" b="1" dirty="0"/>
              <a:t>loss of the detail</a:t>
            </a:r>
            <a:r>
              <a:rPr lang="en-US" dirty="0"/>
              <a:t> normally seen. </a:t>
            </a:r>
            <a:r>
              <a:rPr lang="en-US" b="1" dirty="0" err="1"/>
              <a:t>Serosal</a:t>
            </a:r>
            <a:r>
              <a:rPr lang="en-US" b="1" dirty="0"/>
              <a:t> surfaces are obscured</a:t>
            </a:r>
            <a:r>
              <a:rPr lang="en-US" dirty="0"/>
              <a:t> to some degree </a:t>
            </a:r>
            <a:r>
              <a:rPr lang="en-US" b="1" dirty="0"/>
              <a:t>depending on the amount of fluid and fat present</a:t>
            </a:r>
            <a:r>
              <a:rPr lang="en-US" b="1" dirty="0" smtClean="0"/>
              <a:t>.</a:t>
            </a:r>
          </a:p>
          <a:p>
            <a:pPr marL="514350" indent="-514350" algn="l" rtl="0">
              <a:buNone/>
            </a:pPr>
            <a:endParaRPr lang="en-US" b="1" dirty="0" smtClean="0"/>
          </a:p>
          <a:p>
            <a:pPr marL="514350" indent="-514350" algn="l" rtl="0">
              <a:buNone/>
            </a:pPr>
            <a:r>
              <a:rPr lang="en-US" b="1" dirty="0" smtClean="0"/>
              <a:t>3. Gas </a:t>
            </a:r>
            <a:r>
              <a:rPr lang="en-US" b="1" dirty="0"/>
              <a:t>within the bowel may be seen through the fluid</a:t>
            </a:r>
            <a:r>
              <a:rPr lang="en-US" dirty="0"/>
              <a:t>, but details of the </a:t>
            </a:r>
            <a:r>
              <a:rPr lang="en-US" dirty="0" err="1"/>
              <a:t>serosal</a:t>
            </a:r>
            <a:r>
              <a:rPr lang="en-US" dirty="0"/>
              <a:t> surfaces are lost. </a:t>
            </a:r>
            <a:endParaRPr lang="en-US" dirty="0" smtClean="0"/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>
              <a:buNone/>
            </a:pPr>
            <a:r>
              <a:rPr lang="en-US" dirty="0" smtClean="0"/>
              <a:t>4. There </a:t>
            </a:r>
            <a:r>
              <a:rPr lang="en-US" dirty="0"/>
              <a:t>is </a:t>
            </a:r>
            <a:r>
              <a:rPr lang="en-US" b="1" dirty="0"/>
              <a:t>an increased distance</a:t>
            </a:r>
            <a:r>
              <a:rPr lang="en-US" dirty="0"/>
              <a:t> between individual loops of intestine that are separated by the fluid. 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>
              <a:buFont typeface="Arial" pitchFamily="34" charset="0"/>
              <a:buAutoNum type="arabicPeriod"/>
            </a:pPr>
            <a:endParaRPr lang="en-US" dirty="0"/>
          </a:p>
          <a:p>
            <a:pPr marL="514350" indent="-514350" algn="l" rtl="0">
              <a:buAutoNum type="arabicPeriod"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/>
              <a:t>5. With large volumes of fluid, the intestines tend to occupy </a:t>
            </a:r>
            <a:r>
              <a:rPr lang="en-US" b="1" dirty="0"/>
              <a:t>a central position</a:t>
            </a:r>
            <a:r>
              <a:rPr lang="en-US" dirty="0"/>
              <a:t> in the abdomen unless displaced by an abdominal mass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6. </a:t>
            </a:r>
            <a:r>
              <a:rPr lang="en-US" b="1" dirty="0"/>
              <a:t>The abdomen is distended</a:t>
            </a:r>
            <a:r>
              <a:rPr lang="en-US" dirty="0"/>
              <a:t> because of the fluid within it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7. Standing lateral films show an increased opacity in the ventral abdomen where the fluid accumulates and a more natural appearance dorsally. </a:t>
            </a:r>
            <a:r>
              <a:rPr lang="en-US" dirty="0" smtClean="0"/>
              <a:t>Loops </a:t>
            </a:r>
            <a:r>
              <a:rPr lang="en-US" dirty="0"/>
              <a:t>of intestine that contain gas tend to rise to the dorsal abdomen and “float” on the fluid. A gas-fluid interface (fluid level) will not be seen unless there is free gas within the peritoneal cavity (</a:t>
            </a:r>
            <a:r>
              <a:rPr lang="en-US" dirty="0" err="1"/>
              <a:t>pneumoperitoneum</a:t>
            </a:r>
            <a:r>
              <a:rPr lang="en-US" dirty="0"/>
              <a:t>). </a:t>
            </a:r>
            <a:endParaRPr lang="en-US" dirty="0" smtClean="0"/>
          </a:p>
          <a:p>
            <a:pPr algn="r">
              <a:buNone/>
            </a:pPr>
            <a:r>
              <a:rPr lang="ar-SA" dirty="0"/>
              <a:t>تظهر الأفلام الجانبية </a:t>
            </a:r>
            <a:r>
              <a:rPr lang="ar-SA" dirty="0" smtClean="0"/>
              <a:t>زيادة </a:t>
            </a:r>
            <a:r>
              <a:rPr lang="ar-SA" dirty="0"/>
              <a:t>في </a:t>
            </a:r>
            <a:r>
              <a:rPr lang="ar-SA" dirty="0" err="1"/>
              <a:t>العتامة</a:t>
            </a:r>
            <a:r>
              <a:rPr lang="ar-SA" dirty="0"/>
              <a:t> في </a:t>
            </a:r>
            <a:r>
              <a:rPr lang="ar-SA" dirty="0" err="1" smtClean="0"/>
              <a:t>ال</a:t>
            </a:r>
            <a:r>
              <a:rPr lang="ar-IQ" dirty="0" smtClean="0"/>
              <a:t>جزء</a:t>
            </a:r>
            <a:r>
              <a:rPr lang="ar-SA" dirty="0" smtClean="0"/>
              <a:t> </a:t>
            </a:r>
            <a:r>
              <a:rPr lang="ar-SA" dirty="0" err="1"/>
              <a:t>البطني</a:t>
            </a:r>
            <a:r>
              <a:rPr lang="ar-SA" dirty="0"/>
              <a:t> حيث يتراكم السائل ومظهر أكثر طبيعية من الناحية الظهرية. تميل حلقات الأمعاء التي تحتوي على الغاز إلى الارتفاع إلى </a:t>
            </a:r>
            <a:r>
              <a:rPr lang="ar-SA" dirty="0" err="1" smtClean="0"/>
              <a:t>ال</a:t>
            </a:r>
            <a:r>
              <a:rPr lang="ar-IQ" dirty="0" smtClean="0"/>
              <a:t>جزء</a:t>
            </a:r>
            <a:r>
              <a:rPr lang="ar-SA" dirty="0" smtClean="0"/>
              <a:t> </a:t>
            </a:r>
            <a:r>
              <a:rPr lang="ar-SA" dirty="0"/>
              <a:t>الظهري </a:t>
            </a:r>
            <a:r>
              <a:rPr lang="ar-SA" dirty="0" err="1"/>
              <a:t>و</a:t>
            </a:r>
            <a:r>
              <a:rPr lang="ar-SA" dirty="0"/>
              <a:t>"تطفو" على السائل. لن يتم رؤية السطح </a:t>
            </a:r>
            <a:r>
              <a:rPr lang="ar-IQ" dirty="0" smtClean="0"/>
              <a:t>الفاصل</a:t>
            </a:r>
            <a:r>
              <a:rPr lang="ar-SA" dirty="0" smtClean="0"/>
              <a:t> </a:t>
            </a:r>
            <a:r>
              <a:rPr lang="ar-SA" dirty="0"/>
              <a:t>بين الغاز والسوائل (مستوى السائل) ما لم يكن هناك غاز حر داخل التجويف </a:t>
            </a:r>
            <a:r>
              <a:rPr lang="ar-SA" dirty="0" err="1"/>
              <a:t>البريتوني</a:t>
            </a:r>
            <a:r>
              <a:rPr lang="ar-SA" dirty="0"/>
              <a:t> </a:t>
            </a:r>
            <a:r>
              <a:rPr lang="ar-SA" dirty="0" smtClean="0"/>
              <a:t>يمكن </a:t>
            </a:r>
            <a:r>
              <a:rPr lang="ar-SA" dirty="0"/>
              <a:t>رؤية مستويات السوائل داخل الأمعاء</a:t>
            </a:r>
            <a:r>
              <a:rPr lang="en-US" dirty="0"/>
              <a:t>.</a:t>
            </a:r>
            <a:endParaRPr lang="en-US" dirty="0" smtClean="0"/>
          </a:p>
          <a:p>
            <a:pPr algn="l" rtl="0">
              <a:buNone/>
            </a:pPr>
            <a:endParaRPr lang="ar-IQ" dirty="0" smtClean="0"/>
          </a:p>
          <a:p>
            <a:pPr algn="l" rtl="0">
              <a:buNone/>
            </a:pPr>
            <a:r>
              <a:rPr lang="en-US" dirty="0"/>
              <a:t>8. Occasionally the faint outline of an </a:t>
            </a:r>
            <a:r>
              <a:rPr lang="en-US" dirty="0" err="1"/>
              <a:t>intraabdominal</a:t>
            </a:r>
            <a:r>
              <a:rPr lang="en-US" dirty="0"/>
              <a:t> mass is identified through the fluid. </a:t>
            </a:r>
          </a:p>
          <a:p>
            <a:pPr>
              <a:buNone/>
            </a:pPr>
            <a:r>
              <a:rPr lang="ar-SA" dirty="0"/>
              <a:t>في بعض الأحيان يتم تحديد </a:t>
            </a:r>
            <a:r>
              <a:rPr lang="ar-IQ" dirty="0" smtClean="0"/>
              <a:t>الحدود </a:t>
            </a:r>
            <a:r>
              <a:rPr lang="ar-SA" dirty="0" smtClean="0"/>
              <a:t>الباهتة </a:t>
            </a:r>
            <a:r>
              <a:rPr lang="ar-SA" dirty="0"/>
              <a:t>للكتلة داخل البطن من خلال السائل</a:t>
            </a:r>
            <a:r>
              <a:rPr lang="en-US" dirty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/>
              <a:t>9. Smaller amounts of fluid may give the abdomen a hazy or </a:t>
            </a:r>
            <a:r>
              <a:rPr lang="en-US" sz="2800" dirty="0" smtClean="0"/>
              <a:t>mottled</a:t>
            </a:r>
            <a:r>
              <a:rPr lang="ar-IQ" sz="2800" dirty="0" smtClean="0"/>
              <a:t>مرقش </a:t>
            </a:r>
            <a:r>
              <a:rPr lang="en-US" sz="2800" dirty="0" smtClean="0"/>
              <a:t>  appearance. 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143513"/>
            <a:ext cx="8858280" cy="164307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Figure 2-3 A and B, </a:t>
            </a:r>
            <a:r>
              <a:rPr lang="en-US" b="1" dirty="0" err="1"/>
              <a:t>Ascites</a:t>
            </a:r>
            <a:r>
              <a:rPr lang="en-US" b="1" dirty="0"/>
              <a:t> in a cat. The abdomen is grossly distended, and there is loss of </a:t>
            </a:r>
            <a:r>
              <a:rPr lang="en-US" b="1" dirty="0" err="1"/>
              <a:t>intraabdominal</a:t>
            </a:r>
            <a:r>
              <a:rPr lang="en-US" b="1" dirty="0"/>
              <a:t> detail. There is rotation </a:t>
            </a:r>
            <a:r>
              <a:rPr lang="en-US" b="1" dirty="0" smtClean="0"/>
              <a:t>of </a:t>
            </a:r>
            <a:r>
              <a:rPr lang="en-US" dirty="0" smtClean="0"/>
              <a:t>the </a:t>
            </a:r>
            <a:r>
              <a:rPr lang="en-US" dirty="0"/>
              <a:t>abdomen on both views.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distention made accurate positioning difficult.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530" t="26367" r="20388" b="15039"/>
          <a:stretch>
            <a:fillRect/>
          </a:stretch>
        </p:blipFill>
        <p:spPr bwMode="auto">
          <a:xfrm>
            <a:off x="71406" y="854912"/>
            <a:ext cx="8715468" cy="421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1449</Words>
  <Application>Microsoft Office PowerPoint</Application>
  <PresentationFormat>عرض على الشاشة (3:4)‏</PresentationFormat>
  <Paragraphs>90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Abnormalities 1. Abdominal Masses</vt:lpstr>
      <vt:lpstr>الشريحة 3</vt:lpstr>
      <vt:lpstr>الشريحة 4</vt:lpstr>
      <vt:lpstr>الشريحة 5</vt:lpstr>
      <vt:lpstr>2. Intraperitoneal Fluid. </vt:lpstr>
      <vt:lpstr>Radiologic Signs </vt:lpstr>
      <vt:lpstr>الشريحة 8</vt:lpstr>
      <vt:lpstr>9. Smaller amounts of fluid may give the abdomen a hazy or mottledمرقش   appearance. </vt:lpstr>
      <vt:lpstr>Other conditions may give a somewhat similar appearance to ascites.</vt:lpstr>
      <vt:lpstr>الشريحة 11</vt:lpstr>
      <vt:lpstr>3. Peritonitis. </vt:lpstr>
      <vt:lpstr>Peritonitis may be localized or generalized.</vt:lpstr>
      <vt:lpstr>الشريحة 14</vt:lpstr>
      <vt:lpstr>Free Gas in the Abdomen. </vt:lpstr>
      <vt:lpstr>الشريحة 16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25</cp:revision>
  <dcterms:created xsi:type="dcterms:W3CDTF">2023-12-02T23:08:18Z</dcterms:created>
  <dcterms:modified xsi:type="dcterms:W3CDTF">2023-12-04T10:43:05Z</dcterms:modified>
</cp:coreProperties>
</file>